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25" r:id="rId16"/>
    <p:sldId id="447" r:id="rId17"/>
    <p:sldId id="424" r:id="rId18"/>
    <p:sldId id="376" r:id="rId19"/>
    <p:sldId id="377" r:id="rId20"/>
    <p:sldId id="378" r:id="rId21"/>
    <p:sldId id="320" r:id="rId22"/>
    <p:sldId id="325" r:id="rId23"/>
    <p:sldId id="328" r:id="rId24"/>
    <p:sldId id="428" r:id="rId25"/>
    <p:sldId id="433" r:id="rId26"/>
    <p:sldId id="432" r:id="rId27"/>
    <p:sldId id="444" r:id="rId28"/>
    <p:sldId id="482" r:id="rId29"/>
    <p:sldId id="470" r:id="rId30"/>
    <p:sldId id="404" r:id="rId31"/>
    <p:sldId id="435" r:id="rId32"/>
    <p:sldId id="436" r:id="rId33"/>
    <p:sldId id="437" r:id="rId34"/>
    <p:sldId id="438" r:id="rId35"/>
    <p:sldId id="439" r:id="rId36"/>
    <p:sldId id="441" r:id="rId37"/>
    <p:sldId id="443" r:id="rId38"/>
    <p:sldId id="446" r:id="rId39"/>
    <p:sldId id="453" r:id="rId40"/>
    <p:sldId id="454" r:id="rId41"/>
    <p:sldId id="456" r:id="rId42"/>
    <p:sldId id="457" r:id="rId43"/>
    <p:sldId id="458" r:id="rId44"/>
    <p:sldId id="461" r:id="rId45"/>
    <p:sldId id="462" r:id="rId46"/>
    <p:sldId id="484" r:id="rId47"/>
    <p:sldId id="442" r:id="rId48"/>
    <p:sldId id="467" r:id="rId49"/>
    <p:sldId id="476" r:id="rId50"/>
    <p:sldId id="477" r:id="rId51"/>
    <p:sldId id="465" r:id="rId52"/>
    <p:sldId id="466" r:id="rId53"/>
    <p:sldId id="468" r:id="rId54"/>
    <p:sldId id="469" r:id="rId55"/>
    <p:sldId id="479" r:id="rId56"/>
    <p:sldId id="480" r:id="rId57"/>
    <p:sldId id="481" r:id="rId58"/>
    <p:sldId id="475" r:id="rId59"/>
    <p:sldId id="483" r:id="rId60"/>
    <p:sldId id="485" r:id="rId61"/>
    <p:sldId id="486" r:id="rId62"/>
    <p:sldId id="402" r:id="rId63"/>
    <p:sldId id="487" r:id="rId64"/>
    <p:sldId id="445" r:id="rId65"/>
    <p:sldId id="403" r:id="rId66"/>
    <p:sldId id="452" r:id="rId67"/>
    <p:sldId id="471" r:id="rId68"/>
    <p:sldId id="472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6600"/>
    <a:srgbClr val="0000FF"/>
    <a:srgbClr val="8E0000"/>
    <a:srgbClr val="CC00FF"/>
    <a:srgbClr val="008000"/>
    <a:srgbClr val="000000"/>
    <a:srgbClr val="FDAC35"/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Ba+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16722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3952372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4639270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08361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066527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00694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483679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82319" y="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851139"/>
            <a:ext cx="4095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Rates in vacuum: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21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=1.2x10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23</a:t>
            </a:r>
            <a:r>
              <a:rPr lang="en-US" dirty="0" smtClean="0">
                <a:solidFill>
                  <a:srgbClr val="C00000"/>
                </a:solidFill>
              </a:rPr>
              <a:t>=2.5x10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24</a:t>
            </a:r>
            <a:r>
              <a:rPr lang="en-US" dirty="0" smtClean="0">
                <a:solidFill>
                  <a:srgbClr val="C00000"/>
                </a:solidFill>
              </a:rPr>
              <a:t>=1.1x10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</a:t>
            </a:r>
            <a:r>
              <a:rPr lang="en-US" baseline="30000" dirty="0" smtClean="0">
                <a:solidFill>
                  <a:srgbClr val="C00000"/>
                </a:solidFill>
              </a:rPr>
              <a:t>1          </a:t>
            </a:r>
            <a:r>
              <a:rPr lang="en-US" i="1" dirty="0" smtClean="0">
                <a:solidFill>
                  <a:srgbClr val="C00000"/>
                </a:solidFill>
              </a:rPr>
              <a:t>branching ratio 0.003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25</a:t>
            </a:r>
            <a:r>
              <a:rPr lang="en-US" dirty="0" smtClean="0">
                <a:solidFill>
                  <a:srgbClr val="C00000"/>
                </a:solidFill>
              </a:rPr>
              <a:t>=3.1x10</a:t>
            </a:r>
            <a:r>
              <a:rPr lang="en-US" baseline="30000" dirty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31</a:t>
            </a:r>
            <a:r>
              <a:rPr lang="en-US" dirty="0" smtClean="0">
                <a:solidFill>
                  <a:srgbClr val="FF6600"/>
                </a:solidFill>
              </a:rPr>
              <a:t>=5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41</a:t>
            </a:r>
            <a:r>
              <a:rPr lang="en-US" dirty="0" smtClean="0">
                <a:solidFill>
                  <a:srgbClr val="FF6600"/>
                </a:solidFill>
              </a:rPr>
              <a:t>=0.014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</a:t>
            </a:r>
            <a:r>
              <a:rPr lang="en-US" i="1" baseline="30000" dirty="0" smtClean="0">
                <a:solidFill>
                  <a:srgbClr val="FF6600"/>
                </a:solidFill>
              </a:rPr>
              <a:t>1 </a:t>
            </a:r>
            <a:r>
              <a:rPr lang="en-US" i="1" dirty="0" smtClean="0">
                <a:solidFill>
                  <a:srgbClr val="FF6600"/>
                </a:solidFill>
              </a:rPr>
              <a:t> very slow metastable decay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51</a:t>
            </a:r>
            <a:r>
              <a:rPr lang="en-US" dirty="0" smtClean="0">
                <a:solidFill>
                  <a:srgbClr val="FF6600"/>
                </a:solidFill>
              </a:rPr>
              <a:t>=0.017 s</a:t>
            </a:r>
            <a:r>
              <a:rPr lang="en-US" baseline="30000" dirty="0" smtClean="0">
                <a:solidFill>
                  <a:srgbClr val="FF6600"/>
                </a:solidFill>
              </a:rPr>
              <a:t>-1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322" y="597570"/>
            <a:ext cx="4038478" cy="2983830"/>
            <a:chOff x="32158" y="513386"/>
            <a:chExt cx="4038478" cy="2983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=−</m:t>
                      </m:r>
                      <m:r>
                        <a:rPr lang="en-US" sz="1600" b="0" i="1" smtClean="0">
                          <a:latin typeface="Cambria Math"/>
                        </a:rPr>
                        <m:t>𝑊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𝑊</m:t>
                      </m:r>
                      <m:r>
                        <a:rPr lang="en-US" sz="1600" i="1" baseline="-2500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– (A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23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) N</a:t>
                  </a:r>
                  <a:r>
                    <a:rPr lang="en-US" sz="1600" baseline="-25000" dirty="0" smtClean="0"/>
                    <a:t>2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i="1" baseline="-2500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/>
                    <a:t>A</a:t>
                  </a:r>
                  <a:r>
                    <a:rPr lang="en-US" sz="1600" baseline="-25000" dirty="0"/>
                    <a:t>23</a:t>
                  </a:r>
                  <a:r>
                    <a:rPr lang="en-US" sz="1600" dirty="0"/>
                    <a:t>N</a:t>
                  </a:r>
                  <a:r>
                    <a:rPr lang="en-US" sz="1600" baseline="-25000" dirty="0"/>
                    <a:t>2</a:t>
                  </a:r>
                  <a:r>
                    <a:rPr lang="en-US" sz="1600" dirty="0"/>
                    <a:t> 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</a:p>
                <a:p>
                  <a:endParaRPr lang="en-US" sz="1600" baseline="-25000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+ 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5</a:t>
                  </a:r>
                  <a:r>
                    <a:rPr lang="en-US" sz="1600" dirty="0" smtClean="0"/>
                    <a:t> = </a:t>
                  </a:r>
                  <a:r>
                    <a:rPr lang="en-US" sz="1600" dirty="0" err="1" smtClean="0"/>
                    <a:t>N</a:t>
                  </a:r>
                  <a:r>
                    <a:rPr lang="en-US" sz="1600" baseline="-25000" dirty="0" err="1" smtClean="0"/>
                    <a:t>atoms</a:t>
                  </a:r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79" y="1483369"/>
              <a:ext cx="1849844" cy="1642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027208" y="3950732"/>
            <a:ext cx="3910856" cy="2924330"/>
            <a:chOff x="2654010" y="3733800"/>
            <a:chExt cx="4076246" cy="304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10" y="3733800"/>
              <a:ext cx="4076246" cy="2895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14800" y="6412468"/>
              <a:ext cx="1355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Excitations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3656901"/>
            <a:ext cx="903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numerical solution to above equations (normalized) to 591-nm Ba fluorescence data: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" y="50870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Agreement for first ~200 excitations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1678" y="5410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66839" y="5486400"/>
            <a:ext cx="1104839" cy="718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00478" y="4934635"/>
            <a:ext cx="990600" cy="362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1078" y="447553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Disagreement may be due to altered rates in SXe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88981" y="5412581"/>
            <a:ext cx="312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Still, re-pump lasers may eliminate/reduce bleaching.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2120" y="0"/>
            <a:ext cx="388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1933899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569600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1538472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</a:t>
            </a:r>
            <a:r>
              <a:rPr lang="en-US" baseline="30000" dirty="0" smtClean="0"/>
              <a:t>+</a:t>
            </a:r>
            <a:r>
              <a:rPr lang="en-US" dirty="0" smtClean="0"/>
              <a:t> in vacuum: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3733800"/>
            <a:ext cx="4719815" cy="2392363"/>
          </a:xfrm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224" y="49237"/>
            <a:ext cx="6401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Laser,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90600"/>
            <a:ext cx="3207721" cy="312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819400" y="1600200"/>
            <a:ext cx="8382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22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hour pre-bleaching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</a:t>
            </a:r>
            <a:r>
              <a:rPr lang="en-US" dirty="0" smtClean="0"/>
              <a:t>(Why is their mass </a:t>
            </a:r>
            <a:r>
              <a:rPr lang="en-US" dirty="0" smtClean="0"/>
              <a:t>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49237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356485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905000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667000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905000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390900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810000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876800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3075432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709416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997817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311842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648200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61" y="3708633"/>
            <a:ext cx="2844561" cy="276836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26706" y="3745123"/>
            <a:ext cx="4131900" cy="3036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6043" y="49237"/>
            <a:ext cx="503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First Attempts at Scanned Images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013433"/>
            <a:ext cx="23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Step-to-step variation in surface BG competes w/ single-atom signal level: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550923"/>
            <a:ext cx="9144000" cy="2157657"/>
            <a:chOff x="0" y="550923"/>
            <a:chExt cx="9144000" cy="215765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609600"/>
              <a:ext cx="9144000" cy="2098980"/>
              <a:chOff x="0" y="609600"/>
              <a:chExt cx="9144000" cy="20989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39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610271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939" y="609600"/>
                <a:ext cx="2156061" cy="2098309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2400" y="6858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4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00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239000" y="774342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8077" y="572457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0.48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14900" y="550923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0.63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47586" y="550923"/>
              <a:ext cx="1417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5.7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572457"/>
              <a:ext cx="88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CC"/>
                  </a:solidFill>
                </a:rPr>
                <a:t>Xe-only</a:t>
              </a:r>
              <a:endParaRPr lang="en-US" dirty="0">
                <a:solidFill>
                  <a:srgbClr val="0000CC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625" y="3047931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Trend-line single-Ba signal level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10000" y="3417263"/>
            <a:ext cx="0" cy="3927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0487" y="3276600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(10-s exposure)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706" y="3745123"/>
            <a:ext cx="413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Need to reduce surface background:</a:t>
            </a:r>
          </a:p>
          <a:p>
            <a:pPr marL="342900" indent="-342900">
              <a:buAutoNum type="arabicParenR"/>
            </a:pPr>
            <a:r>
              <a:rPr lang="en-US" dirty="0" smtClean="0"/>
              <a:t>Separation by fluorescence lifetimes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Acid etching</a:t>
            </a:r>
          </a:p>
          <a:p>
            <a:pPr marL="342900" indent="-342900">
              <a:buAutoNum type="arabicParenR"/>
            </a:pPr>
            <a:r>
              <a:rPr lang="en-US" dirty="0" smtClean="0"/>
              <a:t>Synchronize laser gating w/ vibrations: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b="7379"/>
          <a:stretch/>
        </p:blipFill>
        <p:spPr>
          <a:xfrm>
            <a:off x="5643038" y="4964434"/>
            <a:ext cx="2586562" cy="16716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 rot="618575">
            <a:off x="7221898" y="5558845"/>
            <a:ext cx="876300" cy="73948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0292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51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  <a:endParaRPr lang="en-US" dirty="0" smtClean="0"/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  <a:endParaRPr lang="en-US" dirty="0" smtClean="0"/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250404</TotalTime>
  <Words>2936</Words>
  <Application>Microsoft Office PowerPoint</Application>
  <PresentationFormat>On-screen Show (4:3)</PresentationFormat>
  <Paragraphs>609</Paragraphs>
  <Slides>68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1786</cp:revision>
  <dcterms:created xsi:type="dcterms:W3CDTF">2012-10-02T17:04:30Z</dcterms:created>
  <dcterms:modified xsi:type="dcterms:W3CDTF">2015-12-03T03:48:56Z</dcterms:modified>
</cp:coreProperties>
</file>